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84048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vetica Neue" panose="02000503000000020004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" roundtripDataSignature="AMtx7mgUZ/EanI988gELEzf8evnhnh3My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69476EAC-FB54-8C2F-AB79-40A1C2D50B41}" name="Nicholas Kathios" initials="NK" userId="S::kathios.n@northeastern.edu::77c2cf40-b9b3-4832-a38c-f57aba02b3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0"/>
    <a:srgbClr val="6161E8"/>
    <a:srgbClr val="F5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393"/>
    <p:restoredTop sz="95680"/>
  </p:normalViewPr>
  <p:slideViewPr>
    <p:cSldViewPr snapToGrid="0" snapToObjects="1">
      <p:cViewPr>
        <p:scale>
          <a:sx n="27" d="100"/>
          <a:sy n="27" d="100"/>
        </p:scale>
        <p:origin x="160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customschemas.google.com/relationships/presentationmetadata" Target="metadata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poster was inspired by the “reminiscence bump” effect, or the tendency of older adults to be able to recall a disproportionately high amount of autobiographical memories from their adolescence &amp; young adulthood compared to any other time across the lifespan.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fact, neurodevelopment in adolescence seems to support this suggestion, as adolescence is a time in which individuals are highly sensitive to rewards. This sensitivity has been attributed to the rapid maturation of subcortical reward regions during this time, and circuit-based models suggest that regulatory prefrontal connections to the reward system develop throughout adolescence.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Importantly, these regions &amp; connections are quite important in pleasurable music experiences, which involve interactions between the auditory system + reward regions, facilitated by the anterior insula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Older adults display lifelong preferences for music from their adolescence, suggesting age of exposure to music plays a role in establishing these preferences.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 then divided each clip based on how old the participant was when they first heard the music from that block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found adolescent music elicited connectivity from the anterior insula to the ventral striatum, as predicted by adolescent developmental trajectories &amp; neuroanatomical models of rewarding music experiences.</a:t>
            </a:r>
          </a:p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Overall, this suggests that age of encoding impacts functional connectivity patterns while listening to music, perhaps underlying this behavioral preference for music from adolescence</a:t>
            </a:r>
            <a:br>
              <a:rPr lang="en-US" dirty="0"/>
            </a:b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685800"/>
            <a:ext cx="39179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291840" y="6285233"/>
            <a:ext cx="37307520" cy="1337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86400" y="20171413"/>
            <a:ext cx="32918400" cy="927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22199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023237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023242" y="9414513"/>
            <a:ext cx="18568032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023242" y="14028420"/>
            <a:ext cx="18568032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22219922" y="9414513"/>
            <a:ext cx="18659477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22219922" y="14028420"/>
            <a:ext cx="18659477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120396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marL="914400" lvl="1" indent="-108204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marL="1371600" lvl="2" indent="-96012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marL="1828800" lvl="3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marL="2286000" lvl="4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marL="2743200" lvl="5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marL="3200400" lvl="6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marL="3657600" lvl="7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marL="4114800" lvl="8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9761854" y="3479167"/>
            <a:ext cx="24367493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19868515" y="13585826"/>
            <a:ext cx="32546293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666116" y="4396107"/>
            <a:ext cx="32546293" cy="278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26" Type="http://schemas.openxmlformats.org/officeDocument/2006/relationships/image" Target="../media/image15.png"/><Relationship Id="rId39" Type="http://schemas.openxmlformats.org/officeDocument/2006/relationships/image" Target="../media/image27.png"/><Relationship Id="rId21" Type="http://schemas.openxmlformats.org/officeDocument/2006/relationships/image" Target="../media/image10.png"/><Relationship Id="rId34" Type="http://schemas.openxmlformats.org/officeDocument/2006/relationships/image" Target="../media/image22.jpg"/><Relationship Id="rId7" Type="http://schemas.openxmlformats.org/officeDocument/2006/relationships/hyperlink" Target="https://doi.org/10.1111/nyas.14241" TargetMode="Externa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5" Type="http://schemas.openxmlformats.org/officeDocument/2006/relationships/image" Target="../media/image14.png"/><Relationship Id="rId33" Type="http://schemas.openxmlformats.org/officeDocument/2006/relationships/image" Target="../media/image21.png"/><Relationship Id="rId38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.jpg"/><Relationship Id="rId20" Type="http://schemas.openxmlformats.org/officeDocument/2006/relationships/image" Target="../media/image9.pn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16/j.dcn.2015.12.006" TargetMode="External"/><Relationship Id="rId11" Type="http://schemas.openxmlformats.org/officeDocument/2006/relationships/hyperlink" Target="https://doi.org/10.1017/S0140525X20000333" TargetMode="External"/><Relationship Id="rId24" Type="http://schemas.openxmlformats.org/officeDocument/2006/relationships/image" Target="../media/image13.jpg"/><Relationship Id="rId32" Type="http://schemas.openxmlformats.org/officeDocument/2006/relationships/image" Target="../media/image20.png"/><Relationship Id="rId37" Type="http://schemas.openxmlformats.org/officeDocument/2006/relationships/image" Target="../media/image25.jpg"/><Relationship Id="rId5" Type="http://schemas.openxmlformats.org/officeDocument/2006/relationships/hyperlink" Target="http://dx.doi.org/10.1037/a0012955" TargetMode="External"/><Relationship Id="rId15" Type="http://schemas.openxmlformats.org/officeDocument/2006/relationships/image" Target="../media/image4.jpg"/><Relationship Id="rId23" Type="http://schemas.openxmlformats.org/officeDocument/2006/relationships/image" Target="../media/image12.jpg"/><Relationship Id="rId28" Type="http://schemas.microsoft.com/office/2007/relationships/hdphoto" Target="../media/hdphoto1.wdp"/><Relationship Id="rId36" Type="http://schemas.openxmlformats.org/officeDocument/2006/relationships/image" Target="../media/image24.jpg"/><Relationship Id="rId10" Type="http://schemas.openxmlformats.org/officeDocument/2006/relationships/hyperlink" Target="https://doi.org/10.1093/cercor/bhq186" TargetMode="External"/><Relationship Id="rId19" Type="http://schemas.openxmlformats.org/officeDocument/2006/relationships/image" Target="../media/image8.png"/><Relationship Id="rId31" Type="http://schemas.openxmlformats.org/officeDocument/2006/relationships/image" Target="../media/image19.jpg"/><Relationship Id="rId4" Type="http://schemas.openxmlformats.org/officeDocument/2006/relationships/hyperlink" Target="https://doi.org/10.1016/j.dr.2007.08.003" TargetMode="External"/><Relationship Id="rId9" Type="http://schemas.openxmlformats.org/officeDocument/2006/relationships/hyperlink" Target="https://doi.org/10.1089/brain.2012.0073" TargetMode="External"/><Relationship Id="rId14" Type="http://schemas.openxmlformats.org/officeDocument/2006/relationships/image" Target="../media/image3.png"/><Relationship Id="rId22" Type="http://schemas.openxmlformats.org/officeDocument/2006/relationships/image" Target="../media/image11.jpg"/><Relationship Id="rId27" Type="http://schemas.openxmlformats.org/officeDocument/2006/relationships/image" Target="../media/image16.png"/><Relationship Id="rId30" Type="http://schemas.openxmlformats.org/officeDocument/2006/relationships/image" Target="../media/image18.jpg"/><Relationship Id="rId35" Type="http://schemas.openxmlformats.org/officeDocument/2006/relationships/image" Target="../media/image23.jpg"/><Relationship Id="rId8" Type="http://schemas.openxmlformats.org/officeDocument/2006/relationships/hyperlink" Target="https://www.frontiersin.org/article/10.3389/fnhum.2020.00280" TargetMode="External"/><Relationship Id="rId3" Type="http://schemas.openxmlformats.org/officeDocument/2006/relationships/hyperlink" Target="https://doi.org/10.3758/BF0321133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645458" y="501352"/>
            <a:ext cx="42563671" cy="4424676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When You Heard it First: Age of Exposure Affects Functional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Connectivity between Auditory and Reward Networks </a:t>
            </a:r>
            <a:endParaRPr sz="7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Nicholas Kathios</a:t>
            </a:r>
            <a:r>
              <a:rPr lang="en-US" sz="4800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Milena Aiello Quinci</a:t>
            </a:r>
            <a:r>
              <a:rPr lang="en-US" sz="48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Psyche Loui</a:t>
            </a:r>
            <a:r>
              <a:rPr lang="en-US" sz="48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  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Northeastern University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9331764" y="28781886"/>
            <a:ext cx="13811654" cy="9955694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encoded during adolescence differed in its functional connectivity patterns from that outside this time period, connecting the auditory network &amp; Anterior Insula to reward regions (particularly the mPFC).</a:t>
            </a: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preferences may reflect heightened sensitivity to reward-predictive cues in adolescence that persists across the lifespan.</a:t>
            </a: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Adolescent sensitivity to social reward may also account for these preferences, consistent with the Music for Social Bonding hypothesis.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Future Directions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Cross-sectional &amp; longitudinal music-listening fMRI studies; investigation of age-related differences on music reward-learning paradigms; SSA fMRI analyses in clinical populations. </a:t>
            </a:r>
          </a:p>
          <a:p>
            <a:pPr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algn="just" fontAlgn="base"/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Rubin, D. C., &amp;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Schulkind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M. D. (1997). The distribution of autobiographical memories across the lifespan.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Memory &amp; Cognition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(6), 859–866.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https://doi.org/10.3758/BF03211330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Casey, B. J., Getz, S., &amp; Galvan, A. (2008). The adolescent brain.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Review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(1), 62–77.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https://doi.org/10.1016/j.dr.2007.08.003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Steinberg, L., Albert, D., Cauffman, E.,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Banich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M., Graham, S., &amp; Woolard, J. (2008). Age differences in sensation seeking and impulsivity as indexed by behavior and self-report: Evidence for a dual systems model.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Psychology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(6), 1764–1778.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http://dx.doi.org/10.1037/a0012955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Casey, B.,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Galván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A., &amp; Somerville, L. H. (2016). Beyond simple models of adolescence to an integrated circuit-based account: A commentary.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Cognitive Neuroscience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128–130.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https://doi.org/10.1016/j.dcn.2015.12.006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Belfi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 M., &amp; Loui, P. (2020). Musical anhedonia and rewards of music listening: Current advances and a proposed model.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Annals of the New York Academy of Sciences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1464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(1), 99–114.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https://doi.org/10.1111/nyas.14241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/>
              <a:t>Wang, D., Belden, A., </a:t>
            </a:r>
            <a:r>
              <a:rPr lang="en-US" sz="1000" dirty="0" err="1"/>
              <a:t>Hanser</a:t>
            </a:r>
            <a:r>
              <a:rPr lang="en-US" sz="1000" dirty="0"/>
              <a:t>, S. B., Geddes, M. R., &amp; Loui, P. (2020). Resting-State Connectivity of Auditory and Reward Systems in Alzheimer’s Disease and Mild Cognitive Impairment. </a:t>
            </a:r>
            <a:r>
              <a:rPr lang="en-US" sz="1000" i="1" dirty="0"/>
              <a:t>Frontiers in Human Neuroscience</a:t>
            </a:r>
            <a:r>
              <a:rPr lang="en-US" sz="1000" dirty="0"/>
              <a:t>, </a:t>
            </a:r>
            <a:r>
              <a:rPr lang="en-US" sz="1000" i="1" dirty="0"/>
              <a:t>14</a:t>
            </a:r>
            <a:r>
              <a:rPr lang="en-US" sz="1000" dirty="0"/>
              <a:t>. </a:t>
            </a:r>
            <a:r>
              <a:rPr lang="en-US" sz="1000" dirty="0">
                <a:hlinkClick r:id="rId8"/>
              </a:rPr>
              <a:t>https://www.frontiersin.org/article/10.3389/fnhum.2020.00280</a:t>
            </a:r>
            <a:endParaRPr lang="en-US" sz="1000" dirty="0"/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/>
              <a:t>Penny, W. D., Friston, K. J., Ashburner, J. T., </a:t>
            </a:r>
            <a:r>
              <a:rPr lang="en-US" sz="1000" dirty="0" err="1"/>
              <a:t>Kiebel</a:t>
            </a:r>
            <a:r>
              <a:rPr lang="en-US" sz="1000" dirty="0"/>
              <a:t>, S. J., &amp; Nichols, T. E. (2011). </a:t>
            </a:r>
            <a:r>
              <a:rPr lang="en-US" sz="1000" i="1" dirty="0"/>
              <a:t>Statistical Parametric Mapping: The Analysis of Functional Brain Images</a:t>
            </a:r>
            <a:r>
              <a:rPr lang="en-US" sz="1000" dirty="0"/>
              <a:t>. Elsevier.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/>
              <a:t>Whitfield-</a:t>
            </a:r>
            <a:r>
              <a:rPr lang="en-US" sz="1000" dirty="0" err="1"/>
              <a:t>Gabrieli</a:t>
            </a:r>
            <a:r>
              <a:rPr lang="en-US" sz="1000" dirty="0"/>
              <a:t>, S., &amp; Nieto-</a:t>
            </a:r>
            <a:r>
              <a:rPr lang="en-US" sz="1000" dirty="0" err="1"/>
              <a:t>Castanon</a:t>
            </a:r>
            <a:r>
              <a:rPr lang="en-US" sz="1000" dirty="0"/>
              <a:t>, A. (2012). Conn: A Functional Connectivity Toolbox for Correlated and Anticorrelated Brain Networks. </a:t>
            </a:r>
            <a:r>
              <a:rPr lang="en-US" sz="1000" i="1" dirty="0"/>
              <a:t>Brain Connectivity</a:t>
            </a:r>
            <a:r>
              <a:rPr lang="en-US" sz="1000" dirty="0"/>
              <a:t>, </a:t>
            </a:r>
            <a:r>
              <a:rPr lang="en-US" sz="1000" i="1" dirty="0"/>
              <a:t>2</a:t>
            </a:r>
            <a:r>
              <a:rPr lang="en-US" sz="1000" dirty="0"/>
              <a:t>(3), 125–141. </a:t>
            </a:r>
            <a:r>
              <a:rPr lang="en-US" sz="1000" dirty="0">
                <a:hlinkClick r:id="rId9"/>
              </a:rPr>
              <a:t>https://doi.org/10.1089/brain.2012.0073</a:t>
            </a:r>
            <a:endParaRPr lang="en-US" sz="1000" dirty="0"/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 err="1"/>
              <a:t>Deen</a:t>
            </a:r>
            <a:r>
              <a:rPr lang="en-US" sz="1000" dirty="0"/>
              <a:t>, B., </a:t>
            </a:r>
            <a:r>
              <a:rPr lang="en-US" sz="1000" dirty="0" err="1"/>
              <a:t>Pitskel</a:t>
            </a:r>
            <a:r>
              <a:rPr lang="en-US" sz="1000" dirty="0"/>
              <a:t>, N. B., &amp; </a:t>
            </a:r>
            <a:r>
              <a:rPr lang="en-US" sz="1000" dirty="0" err="1"/>
              <a:t>Pelphrey</a:t>
            </a:r>
            <a:r>
              <a:rPr lang="en-US" sz="1000" dirty="0"/>
              <a:t>, K. A. (2011). Three Systems of Insular Functional Connectivity Identified with Cluster Analysis. </a:t>
            </a:r>
            <a:r>
              <a:rPr lang="en-US" sz="1000" i="1" dirty="0"/>
              <a:t>Cerebral Cortex</a:t>
            </a:r>
            <a:r>
              <a:rPr lang="en-US" sz="1000" dirty="0"/>
              <a:t>, </a:t>
            </a:r>
            <a:r>
              <a:rPr lang="en-US" sz="1000" i="1" dirty="0"/>
              <a:t>21</a:t>
            </a:r>
            <a:r>
              <a:rPr lang="en-US" sz="1000" dirty="0"/>
              <a:t>(7), 1498–1506. </a:t>
            </a:r>
            <a:r>
              <a:rPr lang="en-US" sz="1000" dirty="0">
                <a:hlinkClick r:id="rId10"/>
              </a:rPr>
              <a:t>https://doi.org/10.1093/cercor/bhq186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Savage, P. E., Loui, P.,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Tarr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B.,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Schachner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Glowacki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L.,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Mithen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S., &amp; Fitch, W. T. (2021). Music as a coevolved system for social bonding.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Behavioral and Brain Sciences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https://doi.org/10.1017/S0140525X20000333</a:t>
            </a:r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0" algn="just"/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We acknowledge support from NIH R21AG075232, Grammy Foundation, NSF-CAREER 1945436, NSF-STTR 2014870, and Kim and Glenn Campbell Foundation.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5013484" y="6830829"/>
            <a:ext cx="13877365" cy="31116771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Data were preprocessed and analyzed using SPM12 (Statistical Parametric Mapping) software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the CONN Toolbox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seed to whole brain functional connectivity analyses, we seeded the mPFC as defined by the CONN toolbox, the anterior Insula</a:t>
            </a:r>
            <a:r>
              <a:rPr lang="en-US" sz="3200" baseline="300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9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and the Auditory Network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ROI-ROI connectivity analyses, we seeded the Reward and Auditory Networks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along with the </a:t>
            </a:r>
            <a:r>
              <a:rPr lang="en-US" sz="3200" kern="1200" dirty="0" err="1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mPFC</a:t>
            </a: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&amp; anterior Insula.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91511" y="1286064"/>
            <a:ext cx="3314379" cy="307248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710024" y="5450458"/>
            <a:ext cx="13877365" cy="1289304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Background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29316944" y="27501726"/>
            <a:ext cx="13880592" cy="1287417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Discussion 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29545640" y="33865263"/>
            <a:ext cx="13877365" cy="1289304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References </a:t>
            </a:r>
            <a:endParaRPr sz="5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9302708" y="16660381"/>
            <a:ext cx="13880592" cy="1287417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ROI-ROI Connectivity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14958535" y="12427398"/>
            <a:ext cx="13880592" cy="1287418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Univariate Main Effect of Age of Exposure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Google Shape;165;p1"/>
          <p:cNvSpPr/>
          <p:nvPr/>
        </p:nvSpPr>
        <p:spPr>
          <a:xfrm>
            <a:off x="15039751" y="21950684"/>
            <a:ext cx="13877365" cy="1287419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Anterior Insula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14983044" y="20116424"/>
            <a:ext cx="14350402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 and adulthood (26-45) did not survive corrections.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Google Shape;87;p1">
            <a:extLst>
              <a:ext uri="{FF2B5EF4-FFF2-40B4-BE49-F238E27FC236}">
                <a16:creationId xmlns:a16="http://schemas.microsoft.com/office/drawing/2014/main" id="{54F7C366-E575-8F4D-8A46-DB1E95245786}"/>
              </a:ext>
            </a:extLst>
          </p:cNvPr>
          <p:cNvSpPr/>
          <p:nvPr/>
        </p:nvSpPr>
        <p:spPr>
          <a:xfrm>
            <a:off x="651958" y="6907026"/>
            <a:ext cx="13877365" cy="2133790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Older adults tend to recall a disproportionately high number of autobiographical memories from their adolescence compared to any other time across the lifespan (the “reminiscence bump”)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 For example, music first heard during adolescence, is often more preferred, more frequently recalled, and evokes more autobiographical memories, compared to music first heard during childhood or young adulthood. </a:t>
            </a: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Adolescents display relatively high sensitivity to reward, attributed to maturation of subcortical reward regions compared to regulatory prefrontal regions.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2,3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Pleasurable music listening experiences involves similar circuitry, as the anterior insula facilitates interactions between the auditory and reward systems.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5,6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Increased preference for music from one’s adolescence might, in part, reflect increased responsivity to &amp; connectivity of reward and auditory regions that persists across the lifespan.</a:t>
            </a:r>
          </a:p>
          <a:p>
            <a:pPr lvl="1" algn="just" fontAlgn="base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Hypothesis: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first heard in listeners’ adolescence will show functional connectivity patterns that reflect this developmental trajectory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6E5CAB5-DCCF-E34B-BD79-B209AA02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707" y="20399655"/>
            <a:ext cx="6693015" cy="411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1BFCB3D-1580-8D4E-B588-01BE4220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700" y="17026038"/>
            <a:ext cx="9555174" cy="208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69913EBE-AD1B-6242-9B1C-0454DFE0625F}"/>
              </a:ext>
            </a:extLst>
          </p:cNvPr>
          <p:cNvSpPr txBox="1"/>
          <p:nvPr/>
        </p:nvSpPr>
        <p:spPr>
          <a:xfrm>
            <a:off x="19387068" y="13981959"/>
            <a:ext cx="4914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</a:t>
            </a:r>
          </a:p>
        </p:txBody>
      </p:sp>
      <p:pic>
        <p:nvPicPr>
          <p:cNvPr id="186" name="Picture 185" descr="A close-up of several coins&#10;&#10;Description automatically generated with low confidence">
            <a:extLst>
              <a:ext uri="{FF2B5EF4-FFF2-40B4-BE49-F238E27FC236}">
                <a16:creationId xmlns:a16="http://schemas.microsoft.com/office/drawing/2014/main" id="{D5B70534-6EF2-F848-8C58-9E5926570A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76734" y="14566786"/>
            <a:ext cx="13135386" cy="2312343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82BBCB9D-EE8B-444C-AB01-7799438543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76724" y="17597006"/>
            <a:ext cx="13135396" cy="23123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7358A4B-F7E5-5B40-B4C9-294F5CA4F402}"/>
              </a:ext>
            </a:extLst>
          </p:cNvPr>
          <p:cNvSpPr txBox="1"/>
          <p:nvPr/>
        </p:nvSpPr>
        <p:spPr>
          <a:xfrm>
            <a:off x="18956661" y="32748772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sp>
        <p:nvSpPr>
          <p:cNvPr id="34" name="Google Shape;165;p1">
            <a:extLst>
              <a:ext uri="{FF2B5EF4-FFF2-40B4-BE49-F238E27FC236}">
                <a16:creationId xmlns:a16="http://schemas.microsoft.com/office/drawing/2014/main" id="{5C757C0C-62F7-8C41-A6DB-74DFE04C8888}"/>
              </a:ext>
            </a:extLst>
          </p:cNvPr>
          <p:cNvSpPr/>
          <p:nvPr/>
        </p:nvSpPr>
        <p:spPr>
          <a:xfrm>
            <a:off x="29266095" y="5450874"/>
            <a:ext cx="13880592" cy="1287417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Auditory Network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54A838-5134-F64E-889F-28D596D8E22B}"/>
              </a:ext>
            </a:extLst>
          </p:cNvPr>
          <p:cNvSpPr txBox="1"/>
          <p:nvPr/>
        </p:nvSpPr>
        <p:spPr>
          <a:xfrm>
            <a:off x="20058504" y="23335039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</a:t>
            </a:r>
          </a:p>
        </p:txBody>
      </p:sp>
      <p:sp>
        <p:nvSpPr>
          <p:cNvPr id="40" name="Google Shape;168;p1">
            <a:extLst>
              <a:ext uri="{FF2B5EF4-FFF2-40B4-BE49-F238E27FC236}">
                <a16:creationId xmlns:a16="http://schemas.microsoft.com/office/drawing/2014/main" id="{BDD7C74E-36C0-484C-9E6E-ACDB29661F07}"/>
              </a:ext>
            </a:extLst>
          </p:cNvPr>
          <p:cNvSpPr txBox="1"/>
          <p:nvPr/>
        </p:nvSpPr>
        <p:spPr>
          <a:xfrm>
            <a:off x="15138130" y="28966634"/>
            <a:ext cx="9519498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p-FDR corrected &lt;0.05;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young adulthood (19-25) and adulthood (26-45) did not survive corrections.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66;p1">
            <a:extLst>
              <a:ext uri="{FF2B5EF4-FFF2-40B4-BE49-F238E27FC236}">
                <a16:creationId xmlns:a16="http://schemas.microsoft.com/office/drawing/2014/main" id="{C290B3F3-5084-A94E-A544-295543C01A81}"/>
              </a:ext>
            </a:extLst>
          </p:cNvPr>
          <p:cNvSpPr/>
          <p:nvPr/>
        </p:nvSpPr>
        <p:spPr>
          <a:xfrm>
            <a:off x="691660" y="27334025"/>
            <a:ext cx="13877365" cy="1289304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Methods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Google Shape;166;p1">
            <a:extLst>
              <a:ext uri="{FF2B5EF4-FFF2-40B4-BE49-F238E27FC236}">
                <a16:creationId xmlns:a16="http://schemas.microsoft.com/office/drawing/2014/main" id="{B32CE840-4FF4-3F45-ABA6-C406798B2143}"/>
              </a:ext>
            </a:extLst>
          </p:cNvPr>
          <p:cNvSpPr/>
          <p:nvPr/>
        </p:nvSpPr>
        <p:spPr>
          <a:xfrm>
            <a:off x="15029906" y="5450458"/>
            <a:ext cx="13880592" cy="1287418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Data Acquisition &amp; Regions of Interest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22269-CE58-294C-8807-2DD84936586B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89375" y="9760204"/>
            <a:ext cx="4933813" cy="2761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F2B172-A6CA-6D4C-AA1A-BBDF332C5779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73797" y="9760204"/>
            <a:ext cx="4933813" cy="2761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25595-2C20-5B46-A398-2CE20AA29D53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0912" y="20710569"/>
            <a:ext cx="6650370" cy="37225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4D7974-6AAD-EE40-B6CD-315EF7FC508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88851" y="10061072"/>
            <a:ext cx="8432639" cy="5366225"/>
          </a:xfrm>
          <a:prstGeom prst="rect">
            <a:avLst/>
          </a:prstGeom>
        </p:spPr>
      </p:pic>
      <p:sp>
        <p:nvSpPr>
          <p:cNvPr id="44" name="Google Shape;165;p1">
            <a:extLst>
              <a:ext uri="{FF2B5EF4-FFF2-40B4-BE49-F238E27FC236}">
                <a16:creationId xmlns:a16="http://schemas.microsoft.com/office/drawing/2014/main" id="{DE53BB4C-C034-A644-A7BC-F6C511C15C8C}"/>
              </a:ext>
            </a:extLst>
          </p:cNvPr>
          <p:cNvSpPr/>
          <p:nvPr/>
        </p:nvSpPr>
        <p:spPr>
          <a:xfrm>
            <a:off x="15138129" y="31431474"/>
            <a:ext cx="13880592" cy="1287418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 err="1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mPFC</a:t>
            </a: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Google Shape;168;p1">
            <a:extLst>
              <a:ext uri="{FF2B5EF4-FFF2-40B4-BE49-F238E27FC236}">
                <a16:creationId xmlns:a16="http://schemas.microsoft.com/office/drawing/2014/main" id="{5206588C-8F42-9A49-9435-F949F6199629}"/>
              </a:ext>
            </a:extLst>
          </p:cNvPr>
          <p:cNvSpPr txBox="1"/>
          <p:nvPr/>
        </p:nvSpPr>
        <p:spPr>
          <a:xfrm>
            <a:off x="15098473" y="35759011"/>
            <a:ext cx="10458472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Cluster Threshold: p FDR-corrected &lt;0.05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(0-11), young adulthood (19-26), and adulthood (26-45) did not survive corrections.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BB3398-85FB-FA4E-8D73-6C5169B776C0}"/>
              </a:ext>
            </a:extLst>
          </p:cNvPr>
          <p:cNvSpPr txBox="1"/>
          <p:nvPr/>
        </p:nvSpPr>
        <p:spPr>
          <a:xfrm>
            <a:off x="34039406" y="6854995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6B6244-366B-0241-BD37-8A3884655469}"/>
              </a:ext>
            </a:extLst>
          </p:cNvPr>
          <p:cNvSpPr txBox="1"/>
          <p:nvPr/>
        </p:nvSpPr>
        <p:spPr>
          <a:xfrm>
            <a:off x="33902918" y="9770719"/>
            <a:ext cx="435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D227AF-E425-D34B-AE37-0B804550843C}"/>
              </a:ext>
            </a:extLst>
          </p:cNvPr>
          <p:cNvSpPr/>
          <p:nvPr/>
        </p:nvSpPr>
        <p:spPr>
          <a:xfrm>
            <a:off x="27031909" y="30350993"/>
            <a:ext cx="760111" cy="757316"/>
          </a:xfrm>
          <a:prstGeom prst="ellipse">
            <a:avLst/>
          </a:prstGeom>
          <a:solidFill>
            <a:srgbClr val="6161E8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3442C8-6F6C-C64E-9359-98A61DA45E75}"/>
              </a:ext>
            </a:extLst>
          </p:cNvPr>
          <p:cNvSpPr/>
          <p:nvPr/>
        </p:nvSpPr>
        <p:spPr>
          <a:xfrm>
            <a:off x="27525272" y="30323526"/>
            <a:ext cx="744444" cy="757316"/>
          </a:xfrm>
          <a:prstGeom prst="ellipse">
            <a:avLst/>
          </a:prstGeom>
          <a:solidFill>
            <a:srgbClr val="F5000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DC4D7C-0B8A-DC4B-956D-F140A39251FC}"/>
              </a:ext>
            </a:extLst>
          </p:cNvPr>
          <p:cNvSpPr txBox="1"/>
          <p:nvPr/>
        </p:nvSpPr>
        <p:spPr>
          <a:xfrm>
            <a:off x="27735908" y="30571404"/>
            <a:ext cx="14630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Adolescence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8A1D83-8AAC-E143-844B-38026AFF2755}"/>
              </a:ext>
            </a:extLst>
          </p:cNvPr>
          <p:cNvSpPr txBox="1"/>
          <p:nvPr/>
        </p:nvSpPr>
        <p:spPr>
          <a:xfrm>
            <a:off x="26516835" y="30596428"/>
            <a:ext cx="1146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Childhood</a:t>
            </a:r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E8FB29A-707A-8047-9B26-1C9BBB740C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133726" y="21826415"/>
            <a:ext cx="8833822" cy="56215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473EDA-655E-A049-9F11-F4A466BCF80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413402" y="33300789"/>
            <a:ext cx="12998718" cy="2313432"/>
          </a:xfrm>
          <a:prstGeom prst="rect">
            <a:avLst/>
          </a:prstGeom>
        </p:spPr>
      </p:pic>
      <p:pic>
        <p:nvPicPr>
          <p:cNvPr id="26" name="Picture 25" descr="Bar chart&#10;&#10;Description automatically generated with medium confidence">
            <a:extLst>
              <a:ext uri="{FF2B5EF4-FFF2-40B4-BE49-F238E27FC236}">
                <a16:creationId xmlns:a16="http://schemas.microsoft.com/office/drawing/2014/main" id="{FE26E08E-B75A-284F-B237-DE217573AFFA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34515" t="26397" r="42962" b="63815"/>
          <a:stretch/>
        </p:blipFill>
        <p:spPr>
          <a:xfrm>
            <a:off x="25932159" y="13806953"/>
            <a:ext cx="2743200" cy="670031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E7D6AB-886D-A543-87E0-3A8DE60FFACB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41484" t="18305" r="35277" b="72442"/>
          <a:stretch/>
        </p:blipFill>
        <p:spPr>
          <a:xfrm>
            <a:off x="26168409" y="32760058"/>
            <a:ext cx="2830285" cy="633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4794A5-C7AA-5843-8018-A3736AA40683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5205" b="46332"/>
          <a:stretch/>
        </p:blipFill>
        <p:spPr>
          <a:xfrm>
            <a:off x="29238174" y="17957809"/>
            <a:ext cx="14085391" cy="3836671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F48F05B-6653-0848-9403-3B8173840F7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8240537" y="1075491"/>
            <a:ext cx="4409653" cy="3498394"/>
          </a:xfrm>
          <a:prstGeom prst="rect">
            <a:avLst/>
          </a:prstGeom>
        </p:spPr>
      </p:pic>
      <p:sp>
        <p:nvSpPr>
          <p:cNvPr id="57" name="Google Shape;87;p1">
            <a:extLst>
              <a:ext uri="{FF2B5EF4-FFF2-40B4-BE49-F238E27FC236}">
                <a16:creationId xmlns:a16="http://schemas.microsoft.com/office/drawing/2014/main" id="{EE592F8E-5CCF-2940-8C7A-A0E281FD34A3}"/>
              </a:ext>
            </a:extLst>
          </p:cNvPr>
          <p:cNvSpPr/>
          <p:nvPr/>
        </p:nvSpPr>
        <p:spPr>
          <a:xfrm>
            <a:off x="665091" y="28282853"/>
            <a:ext cx="13880592" cy="9267631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lvl="1" algn="just" fontAlgn="base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fontAlgn="base"/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18 cognitively healthy older adults (ages 54-89; </a:t>
            </a:r>
            <a:r>
              <a:rPr lang="en-US" sz="3200" i="1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=66.6).</a:t>
            </a: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Ten participants completed a follow-up interview in which they reported when they thought they first heard familiar clips.</a:t>
            </a:r>
          </a:p>
          <a:p>
            <a:pPr lvl="1" algn="just" fontAlgn="base"/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Clips were categorized based on timing of exposure: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(0-11), adolescence (12-18), young adulthood (19-25), and adulthood (26-45) using self-reports &amp; Song-Specific Age (SSA).</a:t>
            </a:r>
          </a:p>
          <a:p>
            <a:pPr lvl="1"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fMRI data were acquired using a Siemens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Magnetom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3T MR. Continuous acquisition was used for 1440 volumes with a fast TR of 475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ms.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Forty-eight axial slices were acquired as echo-planar imaging (EPI) functional volumes covering the whole brain (voxel size = 3 mm³).</a:t>
            </a: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4C5D954-7159-3749-9AB0-B24F6382B3D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4271" b="96171" l="2614" r="9693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98173" y="37778972"/>
            <a:ext cx="642088" cy="49542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5895E8B-23AB-374A-A489-E6176E09B4EE}"/>
              </a:ext>
            </a:extLst>
          </p:cNvPr>
          <p:cNvSpPr txBox="1"/>
          <p:nvPr/>
        </p:nvSpPr>
        <p:spPr>
          <a:xfrm>
            <a:off x="33241651" y="37842884"/>
            <a:ext cx="336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kathios.n@northeastern.edu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2967E42-D2B4-FF4B-903D-2BAD6084EA8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7499751" y="37740981"/>
            <a:ext cx="642088" cy="64208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B17DDE3-57A3-9540-855B-A85932E4CC2F}"/>
              </a:ext>
            </a:extLst>
          </p:cNvPr>
          <p:cNvSpPr txBox="1"/>
          <p:nvPr/>
        </p:nvSpPr>
        <p:spPr>
          <a:xfrm>
            <a:off x="38146168" y="37842884"/>
            <a:ext cx="336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nickkathios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Picture 61" descr="A picture containing tableware, cup&#10;&#10;Description automatically generated">
            <a:extLst>
              <a:ext uri="{FF2B5EF4-FFF2-40B4-BE49-F238E27FC236}">
                <a16:creationId xmlns:a16="http://schemas.microsoft.com/office/drawing/2014/main" id="{DFEA17B3-04F4-A244-9AD5-3C2C03A1030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5413402" y="23836975"/>
            <a:ext cx="13141581" cy="2313432"/>
          </a:xfrm>
          <a:prstGeom prst="rect">
            <a:avLst/>
          </a:prstGeom>
        </p:spPr>
      </p:pic>
      <p:pic>
        <p:nvPicPr>
          <p:cNvPr id="63" name="Picture 62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CE99148F-9C74-C246-8115-2FD6B2B0208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542359" y="26483116"/>
            <a:ext cx="13141582" cy="2313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9A76A-5F7B-3C45-A870-281ABED6E25F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7969" t="869" r="37505" b="-869"/>
          <a:stretch/>
        </p:blipFill>
        <p:spPr>
          <a:xfrm>
            <a:off x="24503834" y="28017614"/>
            <a:ext cx="2945303" cy="3022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042677-0810-7348-A0F2-EDB4CE6148A6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6806" t="1347" r="36806" b="-1347"/>
          <a:stretch/>
        </p:blipFill>
        <p:spPr>
          <a:xfrm>
            <a:off x="25415378" y="35154567"/>
            <a:ext cx="3168949" cy="30220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990162-37B2-5B45-87A4-A12982E6F011}"/>
              </a:ext>
            </a:extLst>
          </p:cNvPr>
          <p:cNvSpPr txBox="1"/>
          <p:nvPr/>
        </p:nvSpPr>
        <p:spPr>
          <a:xfrm>
            <a:off x="19914729" y="26035021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</a:t>
            </a:r>
          </a:p>
        </p:txBody>
      </p:sp>
      <p:pic>
        <p:nvPicPr>
          <p:cNvPr id="12" name="Picture 11" descr="Bar chart&#10;&#10;Description automatically generated with medium confidence">
            <a:extLst>
              <a:ext uri="{FF2B5EF4-FFF2-40B4-BE49-F238E27FC236}">
                <a16:creationId xmlns:a16="http://schemas.microsoft.com/office/drawing/2014/main" id="{8C9601E0-5F8E-DE41-A3B3-F76A19D97D37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l="32482" t="27994" r="41192" b="65659"/>
          <a:stretch/>
        </p:blipFill>
        <p:spPr>
          <a:xfrm>
            <a:off x="25812319" y="23300262"/>
            <a:ext cx="3206402" cy="43447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21C5477-8024-BF40-A169-9BD1FE0E9CB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9508604" y="7365675"/>
            <a:ext cx="13141586" cy="2313432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99D9395D-7BD1-3445-AB5E-2FB577C461C0}"/>
              </a:ext>
            </a:extLst>
          </p:cNvPr>
          <p:cNvSpPr txBox="1"/>
          <p:nvPr/>
        </p:nvSpPr>
        <p:spPr>
          <a:xfrm>
            <a:off x="18019645" y="17026319"/>
            <a:ext cx="7758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6C38F22-34A3-FF40-8162-0D29C291E6F7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9508604" y="10263442"/>
            <a:ext cx="13123347" cy="231343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88AB606-9D7C-AB4D-8B4E-8565EC67F67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9508610" y="13117630"/>
            <a:ext cx="13141580" cy="2313432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FF40E0-9D1A-5B4E-925B-311E0CB42357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42494" t="19688" r="34860" b="74549"/>
          <a:stretch/>
        </p:blipFill>
        <p:spPr>
          <a:xfrm>
            <a:off x="40385315" y="6790182"/>
            <a:ext cx="2758103" cy="394545"/>
          </a:xfrm>
          <a:prstGeom prst="rect">
            <a:avLst/>
          </a:prstGeom>
        </p:spPr>
      </p:pic>
      <p:pic>
        <p:nvPicPr>
          <p:cNvPr id="42" name="Picture 16">
            <a:extLst>
              <a:ext uri="{FF2B5EF4-FFF2-40B4-BE49-F238E27FC236}">
                <a16:creationId xmlns:a16="http://schemas.microsoft.com/office/drawing/2014/main" id="{B2713061-3153-A24A-928A-7410984E2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0"/>
          <a:stretch/>
        </p:blipFill>
        <p:spPr bwMode="auto">
          <a:xfrm>
            <a:off x="1656198" y="29382445"/>
            <a:ext cx="11428016" cy="35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D84F68-1F1E-2B81-B6D0-E7228B427627}"/>
              </a:ext>
            </a:extLst>
          </p:cNvPr>
          <p:cNvSpPr txBox="1"/>
          <p:nvPr/>
        </p:nvSpPr>
        <p:spPr>
          <a:xfrm>
            <a:off x="18118370" y="10001936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mPFC</a:t>
            </a:r>
            <a:endParaRPr lang="en-US" sz="2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CB9469B-7AC7-382F-CECE-5E9263ECF4E8}"/>
              </a:ext>
            </a:extLst>
          </p:cNvPr>
          <p:cNvSpPr txBox="1"/>
          <p:nvPr/>
        </p:nvSpPr>
        <p:spPr>
          <a:xfrm>
            <a:off x="23086409" y="9898669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Anterior Insula</a:t>
            </a:r>
          </a:p>
        </p:txBody>
      </p:sp>
      <p:sp>
        <p:nvSpPr>
          <p:cNvPr id="54" name="Google Shape;168;p1">
            <a:extLst>
              <a:ext uri="{FF2B5EF4-FFF2-40B4-BE49-F238E27FC236}">
                <a16:creationId xmlns:a16="http://schemas.microsoft.com/office/drawing/2014/main" id="{C84254FE-A767-C349-A349-52E4DAC59D7C}"/>
              </a:ext>
            </a:extLst>
          </p:cNvPr>
          <p:cNvSpPr txBox="1"/>
          <p:nvPr/>
        </p:nvSpPr>
        <p:spPr>
          <a:xfrm>
            <a:off x="29375010" y="15448233"/>
            <a:ext cx="1380829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&amp; </a:t>
            </a:r>
            <a:r>
              <a:rPr lang="en-US" sz="32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Cluster 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Thresholds: both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adulthood (26-45) did not survive corrections.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511C42-A5D1-BE4C-B9A8-E0F078A998DC}"/>
              </a:ext>
            </a:extLst>
          </p:cNvPr>
          <p:cNvSpPr txBox="1"/>
          <p:nvPr/>
        </p:nvSpPr>
        <p:spPr>
          <a:xfrm>
            <a:off x="32873458" y="12591317"/>
            <a:ext cx="641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4976</TotalTime>
  <Words>1447</Words>
  <Application>Microsoft Macintosh PowerPoint</Application>
  <PresentationFormat>Custom</PresentationFormat>
  <Paragraphs>125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</vt:lpstr>
      <vt:lpstr>Helvetica Neue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Nicholas Kathios</cp:lastModifiedBy>
  <cp:revision>52</cp:revision>
  <cp:lastPrinted>2022-04-18T15:59:33Z</cp:lastPrinted>
  <dcterms:created xsi:type="dcterms:W3CDTF">2021-02-08T14:55:12Z</dcterms:created>
  <dcterms:modified xsi:type="dcterms:W3CDTF">2022-04-20T17:02:32Z</dcterms:modified>
</cp:coreProperties>
</file>